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57" r:id="rId4"/>
    <p:sldId id="260" r:id="rId5"/>
    <p:sldId id="261" r:id="rId6"/>
    <p:sldId id="258" r:id="rId7"/>
    <p:sldId id="259" r:id="rId8"/>
    <p:sldId id="264" r:id="rId9"/>
    <p:sldId id="265" r:id="rId10"/>
    <p:sldId id="268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48" autoAdjust="0"/>
  </p:normalViewPr>
  <p:slideViewPr>
    <p:cSldViewPr>
      <p:cViewPr varScale="1">
        <p:scale>
          <a:sx n="57" d="100"/>
          <a:sy n="57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B3DBC-4622-4BFB-BCEF-210553FDD038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06F6A-D896-43B0-812E-E2EF53C7C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12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electron beam brightness translates to high photon brightness, allows for the reduction of</a:t>
            </a:r>
            <a:r>
              <a:rPr lang="en-US" baseline="0" dirty="0" smtClean="0"/>
              <a:t> the size and cost of expensive X-ray FEL and ERL facilities.  Minimum achievable emittance depends on charge/bunch, lower charge, lower emittance</a:t>
            </a:r>
            <a:r>
              <a:rPr lang="en-US" baseline="0" dirty="0" smtClean="0"/>
              <a:t>.  From this workshop a common set of measurement criteria needs to be defined!!!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06F6A-D896-43B0-812E-E2EF53C7C0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88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this is a workshop</a:t>
            </a:r>
            <a:r>
              <a:rPr lang="en-US" baseline="0" dirty="0" smtClean="0"/>
              <a:t> we should strive to identify current outstanding issues that need to be addressed and/or studied and make sure as a community we are working to do so.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06F6A-D896-43B0-812E-E2EF53C7C0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88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C227-8DC7-44BA-82C3-933B1F2DE178}" type="datetime1">
              <a:rPr lang="en-US" smtClean="0"/>
              <a:t>3/6/2012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B3F8-D333-49C7-AF95-80D9C753438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3900" y="6342062"/>
            <a:ext cx="46317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034D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Andrew Burrill            Future Light Sources Workshop March 5-9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602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B4BF-5EA4-47B5-85E8-26DDA9B95AF4}" type="datetime1">
              <a:rPr lang="en-US" smtClean="0"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Andrew Burrill            Future Light Sources Workshop March 5-9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B3F8-D333-49C7-AF95-80D9C7534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11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29EE-6998-458D-A8C5-FBDEDB6E04E9}" type="datetime1">
              <a:rPr lang="en-US" smtClean="0"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Andrew Burrill            Future Light Sources Workshop March 5-9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B3F8-D333-49C7-AF95-80D9C7534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43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273A-7F81-4B3B-8584-6CEE3C8FA901}" type="datetime1">
              <a:rPr lang="en-US" smtClean="0"/>
              <a:t>3/6/2012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B3F8-D333-49C7-AF95-80D9C753438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3900" y="6342062"/>
            <a:ext cx="46317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034D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Andrew Burrill            Future Light Sources Workshop March 5-9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18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ED64-C8EF-49ED-A7F5-B341DB6638B2}" type="datetime1">
              <a:rPr lang="en-US" smtClean="0"/>
              <a:t>3/6/2012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Andrew Burrill            Future Light Sources Workshop March 5-9 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B3F8-D333-49C7-AF95-80D9C7534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5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0158-72EA-4DC3-B5F0-4446497A9DC4}" type="datetime1">
              <a:rPr lang="en-US" smtClean="0"/>
              <a:t>3/6/2012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B3F8-D333-49C7-AF95-80D9C753438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3900" y="6342062"/>
            <a:ext cx="46317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034D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Andrew Burrill            Future Light Sources Workshop March 5-9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997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4221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219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5000"/>
            <a:ext cx="4041775" cy="4221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7F287-C86A-4276-AF60-C83C4CDB119E}" type="datetime1">
              <a:rPr lang="en-US" smtClean="0"/>
              <a:t>3/6/2012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Andrew Burrill            Future Light Sources Workshop March 5-9 2012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B3F8-D333-49C7-AF95-80D9C7534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40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233E6-6691-4978-A7CB-2A814D442C2C}" type="datetime1">
              <a:rPr lang="en-US" smtClean="0"/>
              <a:t>3/6/2012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Andrew Burrill            Future Light Sources Workshop March 5-9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B3F8-D333-49C7-AF95-80D9C7534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9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3273-CFD9-4FBA-B43E-DE4FA3B00622}" type="datetime1">
              <a:rPr lang="en-US" smtClean="0"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Andrew Burrill            Future Light Sources Workshop March 5-9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B3F8-D333-49C7-AF95-80D9C7534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08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1E4D-09CA-4C70-84B9-18B228DAB702}" type="datetime1">
              <a:rPr lang="en-US" smtClean="0"/>
              <a:t>3/6/2012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Andrew Burrill            Future Light Sources Workshop March 5-9 2012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B3F8-D333-49C7-AF95-80D9C7534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15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F5DA-97FE-443A-A0A5-44561D03350A}" type="datetime1">
              <a:rPr lang="en-US" smtClean="0"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Andrew Burrill            Future Light Sources Workshop March 5-9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B3F8-D333-49C7-AF95-80D9C7534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49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12700"/>
            <a:ext cx="8229600" cy="977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1B7E1-BF6C-4D0D-B868-3D746376EB85}" type="datetime1">
              <a:rPr lang="en-US" smtClean="0"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3900" y="6342062"/>
            <a:ext cx="46317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8034D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Andrew Burrill            Future Light Sources Workshop March 5-9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1B3F8-D333-49C7-AF95-80D9C753438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" y="1066800"/>
            <a:ext cx="8763000" cy="7620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  <a:alpha val="34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50"/>
            <a:ext cx="2132416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1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8034D"/>
          </a:solidFill>
          <a:latin typeface="Corbe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8034D"/>
          </a:solidFill>
          <a:latin typeface="Corbe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8034D"/>
          </a:solidFill>
          <a:latin typeface="Corbe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8034D"/>
          </a:solidFill>
          <a:latin typeface="Corbe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8034D"/>
          </a:solidFill>
          <a:latin typeface="Corbe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8034D"/>
          </a:solidFill>
          <a:latin typeface="Corbe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Electron Sources for ERLs – Requirements and First Ideas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58029" y="6248400"/>
            <a:ext cx="6400800" cy="609600"/>
          </a:xfrm>
        </p:spPr>
        <p:txBody>
          <a:bodyPr/>
          <a:lstStyle/>
          <a:p>
            <a:r>
              <a:rPr lang="en-US" dirty="0" smtClean="0">
                <a:solidFill>
                  <a:srgbClr val="08034D"/>
                </a:solidFill>
              </a:rPr>
              <a:t>Andrew Burrill     FLS 2012</a:t>
            </a:r>
            <a:endParaRPr lang="en-US" dirty="0">
              <a:solidFill>
                <a:srgbClr val="08034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171" y="1371600"/>
            <a:ext cx="797365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rbel" pitchFamily="34" charset="0"/>
                <a:cs typeface="Times New Roman" pitchFamily="18" charset="0"/>
              </a:rPr>
              <a:t>“The workshop is intended to discuss technologies appropriate for a next phase of photon user facilities providing </a:t>
            </a:r>
            <a:r>
              <a:rPr lang="en-US" sz="2400" b="1" dirty="0" smtClean="0">
                <a:solidFill>
                  <a:srgbClr val="C00000"/>
                </a:solidFill>
                <a:latin typeface="Corbel" pitchFamily="34" charset="0"/>
                <a:cs typeface="Times New Roman" pitchFamily="18" charset="0"/>
              </a:rPr>
              <a:t>high peak and average photon brightness focusing on the EUV to x ray region</a:t>
            </a:r>
            <a:r>
              <a:rPr lang="en-US" sz="2400" dirty="0" smtClean="0">
                <a:latin typeface="Corbel" pitchFamily="34" charset="0"/>
                <a:cs typeface="Times New Roman" pitchFamily="18" charset="0"/>
              </a:rPr>
              <a:t>, especially CW machines.”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5171" y="3048000"/>
            <a:ext cx="797365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8034D"/>
                </a:solidFill>
                <a:latin typeface="Corbel" pitchFamily="34" charset="0"/>
              </a:rPr>
              <a:t>What do </a:t>
            </a:r>
            <a:r>
              <a:rPr lang="en-US" sz="2400" b="1" i="1" dirty="0">
                <a:solidFill>
                  <a:srgbClr val="08034D"/>
                </a:solidFill>
                <a:latin typeface="Corbel" pitchFamily="34" charset="0"/>
              </a:rPr>
              <a:t>ERL class accelerators need from electron sources? What are the limits? </a:t>
            </a:r>
          </a:p>
          <a:p>
            <a:pPr algn="ctr"/>
            <a:endParaRPr lang="en-US" sz="1000" b="1" i="1" dirty="0">
              <a:solidFill>
                <a:srgbClr val="C00000"/>
              </a:solidFill>
              <a:latin typeface="Corbel" pitchFamily="34" charset="0"/>
            </a:endParaRPr>
          </a:p>
          <a:p>
            <a:pPr algn="ctr"/>
            <a:r>
              <a:rPr lang="en-US" sz="2400" b="1" i="1" dirty="0">
                <a:solidFill>
                  <a:srgbClr val="C00000"/>
                </a:solidFill>
                <a:latin typeface="Corbel" pitchFamily="34" charset="0"/>
              </a:rPr>
              <a:t>Where is overlap? Are there common issues? What direct beam sources are required in the future?</a:t>
            </a:r>
            <a:endParaRPr lang="en-US" sz="2400" dirty="0">
              <a:solidFill>
                <a:srgbClr val="C00000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90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Common defintions need to be used when talking about injector performance, irrespective of the choice of gun technology!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Brightness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Emittance (100%, 90%, 0%)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Cathode Lifetime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Maximum sustained current (1 hour, 1 day?)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Maximum charge extracted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Needs to be clarified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Andrew Burrill            Future Light Sources Workshop March 5-9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2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Collaborations that are on-going are providing good data that would not necessarily be possible on our own.</a:t>
            </a:r>
          </a:p>
          <a:p>
            <a:pPr marL="0" indent="0" algn="ctr">
              <a:buNone/>
            </a:pPr>
            <a:endParaRPr lang="en-US" sz="1100" dirty="0" smtClean="0"/>
          </a:p>
          <a:p>
            <a:pPr marL="0" indent="0" algn="ctr">
              <a:buNone/>
            </a:pPr>
            <a:r>
              <a:rPr lang="en-US" dirty="0" smtClean="0"/>
              <a:t>Injectors </a:t>
            </a:r>
            <a:r>
              <a:rPr lang="en-US" b="1" u="sng" dirty="0" smtClean="0">
                <a:solidFill>
                  <a:srgbClr val="C00000"/>
                </a:solidFill>
              </a:rPr>
              <a:t>can not </a:t>
            </a:r>
            <a:r>
              <a:rPr lang="en-US" dirty="0" smtClean="0"/>
              <a:t>be designed to operate reliably at the maximum gradient they can achieve in a vertical test!</a:t>
            </a:r>
            <a:endParaRPr lang="en-US" dirty="0" smtClean="0"/>
          </a:p>
          <a:p>
            <a:pPr marL="0" indent="0" algn="ctr">
              <a:buNone/>
            </a:pPr>
            <a:endParaRPr lang="en-US" sz="1100" dirty="0"/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C00000"/>
                </a:solidFill>
              </a:rPr>
              <a:t>Thank </a:t>
            </a:r>
            <a:r>
              <a:rPr lang="en-US" sz="3600" dirty="0">
                <a:solidFill>
                  <a:srgbClr val="C00000"/>
                </a:solidFill>
              </a:rPr>
              <a:t>you!</a:t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en-US" sz="3600" dirty="0">
                <a:solidFill>
                  <a:srgbClr val="C00000"/>
                </a:solidFill>
              </a:rPr>
              <a:t/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>Thank you to the presenters from ERL 2011 for some of the material used in this talk.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573470" y="6347780"/>
            <a:ext cx="4631755" cy="365125"/>
          </a:xfrm>
        </p:spPr>
        <p:txBody>
          <a:bodyPr/>
          <a:lstStyle/>
          <a:p>
            <a:r>
              <a:rPr lang="en-US" smtClean="0"/>
              <a:t>Andrew Burrill            Future Light Sources Workshop March 5-9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03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Andrew Burrill            Future Light Sources Workshop March 5-9 2012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648200" y="976927"/>
            <a:ext cx="4526280" cy="292608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48200" y="3931920"/>
            <a:ext cx="4526280" cy="292608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976927"/>
            <a:ext cx="4526280" cy="292608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3931920"/>
            <a:ext cx="4526280" cy="292608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16285" y="89499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8034D"/>
                </a:solidFill>
                <a:latin typeface="Corbel" pitchFamily="34" charset="0"/>
              </a:rPr>
              <a:t>Injector</a:t>
            </a:r>
            <a:endParaRPr lang="en-US" sz="4800" dirty="0">
              <a:solidFill>
                <a:srgbClr val="08034D"/>
              </a:solidFill>
              <a:latin typeface="Corbe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49636" y="976927"/>
            <a:ext cx="4526280" cy="292608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649636" y="3931920"/>
            <a:ext cx="4526280" cy="292608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436" y="976927"/>
            <a:ext cx="4526280" cy="292608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436" y="3931920"/>
            <a:ext cx="4526280" cy="2926080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034648" y="89499"/>
            <a:ext cx="298613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8034D"/>
                </a:solidFill>
                <a:latin typeface="Corbel" pitchFamily="34" charset="0"/>
              </a:rPr>
              <a:t>+ Cathode</a:t>
            </a:r>
            <a:endParaRPr lang="en-US" sz="4800" dirty="0">
              <a:solidFill>
                <a:srgbClr val="08034D"/>
              </a:solidFill>
              <a:latin typeface="Corbe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45002" y="3931920"/>
            <a:ext cx="9142564" cy="2926080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002094" y="89499"/>
            <a:ext cx="248809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8034D"/>
                </a:solidFill>
                <a:latin typeface="Corbel" pitchFamily="34" charset="0"/>
              </a:rPr>
              <a:t>+ Laser</a:t>
            </a:r>
            <a:endParaRPr lang="en-US" sz="4800" dirty="0">
              <a:solidFill>
                <a:srgbClr val="08034D"/>
              </a:solidFill>
              <a:latin typeface="Corbel" pitchFamily="34" charset="0"/>
            </a:endParaRPr>
          </a:p>
        </p:txBody>
      </p:sp>
      <p:sp>
        <p:nvSpPr>
          <p:cNvPr id="36" name="Title 3"/>
          <p:cNvSpPr txBox="1">
            <a:spLocks/>
          </p:cNvSpPr>
          <p:nvPr/>
        </p:nvSpPr>
        <p:spPr>
          <a:xfrm>
            <a:off x="412916" y="46938"/>
            <a:ext cx="8229600" cy="9779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8034D"/>
                </a:solidFill>
                <a:latin typeface="Corbel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do I consider an Electron Source for an ERL?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-43566" y="976927"/>
            <a:ext cx="9142564" cy="2926080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0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2700"/>
            <a:ext cx="8229600" cy="977900"/>
          </a:xfrm>
        </p:spPr>
        <p:txBody>
          <a:bodyPr>
            <a:noAutofit/>
          </a:bodyPr>
          <a:lstStyle/>
          <a:p>
            <a:r>
              <a:rPr lang="en-US" sz="3600" i="1" dirty="0"/>
              <a:t>What do ERL class accelerators need from electron sources?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2439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What is the purpose of the ERL?</a:t>
            </a:r>
          </a:p>
          <a:p>
            <a:pPr defTabSz="574675">
              <a:lnSpc>
                <a:spcPct val="150000"/>
              </a:lnSpc>
              <a:buClr>
                <a:srgbClr val="08034D"/>
              </a:buClr>
              <a:buSzPct val="60000"/>
              <a:buFont typeface="Courier New" pitchFamily="49" charset="0"/>
              <a:buChar char="o"/>
            </a:pPr>
            <a:r>
              <a:rPr lang="en-US" dirty="0" smtClean="0"/>
              <a:t>FEL Driver</a:t>
            </a:r>
          </a:p>
          <a:p>
            <a:pPr defTabSz="574675">
              <a:lnSpc>
                <a:spcPct val="150000"/>
              </a:lnSpc>
              <a:buClr>
                <a:srgbClr val="08034D"/>
              </a:buClr>
              <a:buSzPct val="60000"/>
              <a:buFont typeface="Courier New" pitchFamily="49" charset="0"/>
              <a:buChar char="o"/>
            </a:pPr>
            <a:r>
              <a:rPr lang="en-US" dirty="0" smtClean="0"/>
              <a:t>Storage Ring Replacement (SRR)</a:t>
            </a:r>
          </a:p>
          <a:p>
            <a:pPr defTabSz="574675">
              <a:lnSpc>
                <a:spcPct val="150000"/>
              </a:lnSpc>
              <a:buClr>
                <a:srgbClr val="08034D"/>
              </a:buClr>
              <a:buSzPct val="60000"/>
              <a:buFont typeface="Courier New" pitchFamily="49" charset="0"/>
              <a:buChar char="o"/>
            </a:pPr>
            <a:r>
              <a:rPr lang="en-US" dirty="0" smtClean="0"/>
              <a:t>R&amp;D Tool or Proof of principle Experiment?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573470" y="6347780"/>
            <a:ext cx="4631755" cy="365125"/>
          </a:xfrm>
        </p:spPr>
        <p:txBody>
          <a:bodyPr/>
          <a:lstStyle/>
          <a:p>
            <a:r>
              <a:rPr lang="en-US" smtClean="0"/>
              <a:t>Andrew Burrill            Future Light Sources Workshop March 5-9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15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2700"/>
            <a:ext cx="8229600" cy="977900"/>
          </a:xfrm>
        </p:spPr>
        <p:txBody>
          <a:bodyPr>
            <a:noAutofit/>
          </a:bodyPr>
          <a:lstStyle/>
          <a:p>
            <a:r>
              <a:rPr lang="en-US" sz="3600" i="1" dirty="0"/>
              <a:t>What </a:t>
            </a:r>
            <a:r>
              <a:rPr lang="en-US" sz="3600" i="1" dirty="0" smtClean="0"/>
              <a:t>is the purpose of the ERL?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724399"/>
          </a:xfrm>
        </p:spPr>
        <p:txBody>
          <a:bodyPr/>
          <a:lstStyle/>
          <a:p>
            <a:pPr defTabSz="574675">
              <a:buClr>
                <a:srgbClr val="08034D"/>
              </a:buClr>
              <a:buSzPct val="60000"/>
              <a:buFont typeface="Courier New" pitchFamily="49" charset="0"/>
              <a:buChar char="o"/>
            </a:pPr>
            <a:r>
              <a:rPr lang="en-US" dirty="0" smtClean="0"/>
              <a:t>FEL Driver or Storage Ring Replacement (SRR)</a:t>
            </a:r>
          </a:p>
          <a:p>
            <a:pPr lvl="1" defTabSz="574675">
              <a:lnSpc>
                <a:spcPct val="150000"/>
              </a:lnSpc>
              <a:buClr>
                <a:srgbClr val="08034D"/>
              </a:buClr>
              <a:buSzPct val="60000"/>
              <a:buFont typeface="Courier New" pitchFamily="49" charset="0"/>
              <a:buChar char="o"/>
            </a:pPr>
            <a:r>
              <a:rPr lang="en-US" dirty="0">
                <a:solidFill>
                  <a:srgbClr val="C00000"/>
                </a:solidFill>
              </a:rPr>
              <a:t>Must meet user requirements!</a:t>
            </a:r>
          </a:p>
          <a:p>
            <a:pPr lvl="1" defTabSz="574675">
              <a:lnSpc>
                <a:spcPct val="150000"/>
              </a:lnSpc>
              <a:buClr>
                <a:srgbClr val="08034D"/>
              </a:buClr>
              <a:buSzPct val="60000"/>
              <a:buFont typeface="Courier New" pitchFamily="49" charset="0"/>
              <a:buChar char="o"/>
            </a:pPr>
            <a:r>
              <a:rPr lang="en-US" dirty="0">
                <a:solidFill>
                  <a:srgbClr val="C00000"/>
                </a:solidFill>
              </a:rPr>
              <a:t>Reliability, reproducibility, stability</a:t>
            </a:r>
          </a:p>
          <a:p>
            <a:pPr lvl="1" defTabSz="574675">
              <a:lnSpc>
                <a:spcPct val="150000"/>
              </a:lnSpc>
              <a:buClr>
                <a:srgbClr val="08034D"/>
              </a:buClr>
              <a:buSzPct val="60000"/>
              <a:buFont typeface="Courier New" pitchFamily="49" charset="0"/>
              <a:buChar char="o"/>
            </a:pPr>
            <a:r>
              <a:rPr lang="en-US" dirty="0">
                <a:solidFill>
                  <a:srgbClr val="C00000"/>
                </a:solidFill>
              </a:rPr>
              <a:t>High Brightness </a:t>
            </a:r>
            <a:r>
              <a:rPr lang="en-US" dirty="0" smtClean="0">
                <a:solidFill>
                  <a:srgbClr val="C00000"/>
                </a:solidFill>
              </a:rPr>
              <a:t>Beams</a:t>
            </a:r>
          </a:p>
          <a:p>
            <a:pPr lvl="2" defTabSz="574675">
              <a:buClr>
                <a:srgbClr val="08034D"/>
              </a:buClr>
              <a:buSzPct val="60000"/>
              <a:buFont typeface="Courier New" pitchFamily="49" charset="0"/>
              <a:buChar char="o"/>
            </a:pPr>
            <a:r>
              <a:rPr lang="en-US" dirty="0" smtClean="0">
                <a:solidFill>
                  <a:srgbClr val="C00000"/>
                </a:solidFill>
              </a:rPr>
              <a:t>Short bunch, small transverse size and divergence, small and linear longitudinal emittance.</a:t>
            </a:r>
            <a:endParaRPr lang="en-US" dirty="0">
              <a:solidFill>
                <a:srgbClr val="C00000"/>
              </a:solidFill>
            </a:endParaRPr>
          </a:p>
          <a:p>
            <a:pPr lvl="1" defTabSz="574675">
              <a:buClr>
                <a:srgbClr val="08034D"/>
              </a:buClr>
              <a:buSzPct val="60000"/>
              <a:buFont typeface="Courier New" pitchFamily="49" charset="0"/>
              <a:buChar char="o"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573470" y="6347780"/>
            <a:ext cx="4631755" cy="365125"/>
          </a:xfrm>
        </p:spPr>
        <p:txBody>
          <a:bodyPr/>
          <a:lstStyle/>
          <a:p>
            <a:r>
              <a:rPr lang="en-US" smtClean="0"/>
              <a:t>Andrew Burrill            Future Light Sources Workshop March 5-9 2012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263770"/>
              </p:ext>
            </p:extLst>
          </p:nvPr>
        </p:nvGraphicFramePr>
        <p:xfrm>
          <a:off x="539475" y="4788378"/>
          <a:ext cx="188912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4" imgW="799753" imgH="406224" progId="Equation.3">
                  <p:embed/>
                </p:oleObj>
              </mc:Choice>
              <mc:Fallback>
                <p:oleObj name="Equation" r:id="rId4" imgW="799753" imgH="406224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75" y="4788378"/>
                        <a:ext cx="1889125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815014" y="4828065"/>
            <a:ext cx="2543176" cy="768350"/>
            <a:chOff x="588" y="3352"/>
            <a:chExt cx="1602" cy="484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88" y="3354"/>
              <a:ext cx="29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900" b="1"/>
                <a:t>B</a:t>
              </a:r>
              <a:r>
                <a:rPr lang="en-US" sz="1900" b="1" baseline="-25000"/>
                <a:t>n</a:t>
              </a:r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600" y="3588"/>
              <a:ext cx="2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13" y="3582"/>
              <a:ext cx="16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900" b="1"/>
                <a:t>f</a:t>
              </a:r>
              <a:endParaRPr lang="en-US" sz="1900" b="1" baseline="-2500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019" y="3470"/>
              <a:ext cx="20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1900" b="1"/>
                <a:t>=</a:t>
              </a:r>
              <a:endParaRPr lang="en-US" sz="1900" b="1" baseline="-25000">
                <a:sym typeface="Symbol" pitchFamily="18" charset="2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194" y="3352"/>
              <a:ext cx="51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900" b="1">
                  <a:latin typeface="Symbol" pitchFamily="18" charset="2"/>
                </a:rPr>
                <a:t>e</a:t>
              </a:r>
              <a:r>
                <a:rPr lang="en-US" sz="1900" b="1" baseline="-25000"/>
                <a:t>0</a:t>
              </a:r>
              <a:r>
                <a:rPr lang="en-US" sz="1900" b="1"/>
                <a:t>mc</a:t>
              </a:r>
              <a:r>
                <a:rPr lang="en-US" sz="1900" b="1" baseline="30000"/>
                <a:t>2</a:t>
              </a:r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1212" y="3588"/>
              <a:ext cx="4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287" y="3580"/>
              <a:ext cx="28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900" b="1"/>
                <a:t>2</a:t>
              </a:r>
              <a:r>
                <a:rPr lang="en-US" sz="1900" b="1">
                  <a:latin typeface="Symbol" pitchFamily="18" charset="2"/>
                </a:rPr>
                <a:t>p</a:t>
              </a:r>
              <a:endParaRPr lang="en-US" sz="1900" b="1" baseline="-25000">
                <a:latin typeface="Symbol" pitchFamily="18" charset="2"/>
              </a:endParaRPr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1740" y="3588"/>
              <a:ext cx="43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705" y="3360"/>
              <a:ext cx="47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900" dirty="0">
                  <a:solidFill>
                    <a:schemeClr val="accent2"/>
                  </a:solidFill>
                  <a:latin typeface="Arial Black" pitchFamily="34" charset="0"/>
                </a:rPr>
                <a:t>E</a:t>
              </a:r>
              <a:r>
                <a:rPr lang="en-US" sz="1900" baseline="-25000" dirty="0">
                  <a:solidFill>
                    <a:schemeClr val="accent2"/>
                  </a:solidFill>
                  <a:latin typeface="Arial Black" pitchFamily="34" charset="0"/>
                </a:rPr>
                <a:t>cath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707" y="3594"/>
              <a:ext cx="483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900" dirty="0" smtClean="0">
                  <a:solidFill>
                    <a:schemeClr val="accent2"/>
                  </a:solidFill>
                  <a:latin typeface="Arial Black" pitchFamily="34" charset="0"/>
                  <a:sym typeface="Symbol" pitchFamily="18" charset="2"/>
                </a:rPr>
                <a:t>MTE</a:t>
              </a:r>
              <a:endParaRPr lang="en-US" sz="1900" baseline="-25000" dirty="0">
                <a:solidFill>
                  <a:schemeClr val="accent2"/>
                </a:solidFill>
                <a:latin typeface="Arial Black" pitchFamily="34" charset="0"/>
                <a:sym typeface="Symbol" pitchFamily="18" charset="2"/>
              </a:endParaRPr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>
              <a:off x="888" y="3378"/>
              <a:ext cx="0" cy="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846" y="3629"/>
              <a:ext cx="32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900" b="1" baseline="-25000"/>
                <a:t>max</a:t>
              </a:r>
            </a:p>
          </p:txBody>
        </p:sp>
      </p:grpSp>
      <p:pic>
        <p:nvPicPr>
          <p:cNvPr id="20" name="LaTeX: B_0 \propto I \frac{f_{x,core}f_.." descr="B_0 \propto I \frac{f_{x,core}f_{y,core}}{\epsilon_{x,core}\epsilon_{y,core}}"/>
          <p:cNvPicPr>
            <a:picLocks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4205" y="5025169"/>
            <a:ext cx="2033015" cy="393191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13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2700"/>
            <a:ext cx="8229600" cy="977900"/>
          </a:xfrm>
        </p:spPr>
        <p:txBody>
          <a:bodyPr>
            <a:noAutofit/>
          </a:bodyPr>
          <a:lstStyle/>
          <a:p>
            <a:r>
              <a:rPr lang="en-US" sz="3600" i="1" dirty="0"/>
              <a:t>What </a:t>
            </a:r>
            <a:r>
              <a:rPr lang="en-US" sz="3600" i="1" dirty="0" smtClean="0"/>
              <a:t>is the purpose of the ERL?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24399"/>
          </a:xfrm>
        </p:spPr>
        <p:txBody>
          <a:bodyPr/>
          <a:lstStyle/>
          <a:p>
            <a:pPr defTabSz="574675">
              <a:buClr>
                <a:srgbClr val="08034D"/>
              </a:buClr>
              <a:buSzPct val="60000"/>
              <a:buFont typeface="Courier New" pitchFamily="49" charset="0"/>
              <a:buChar char="o"/>
            </a:pPr>
            <a:r>
              <a:rPr lang="en-US" dirty="0"/>
              <a:t>R&amp;D Tool or Proof of principle Experiment?</a:t>
            </a:r>
          </a:p>
          <a:p>
            <a:pPr lvl="1" defTabSz="574675">
              <a:buClr>
                <a:srgbClr val="08034D"/>
              </a:buClr>
              <a:buSzPct val="60000"/>
              <a:buFont typeface="Courier New" pitchFamily="49" charset="0"/>
              <a:buChar char="o"/>
            </a:pPr>
            <a:r>
              <a:rPr lang="en-US" dirty="0" smtClean="0">
                <a:solidFill>
                  <a:srgbClr val="C00000"/>
                </a:solidFill>
              </a:rPr>
              <a:t>Clearly defined deliverables</a:t>
            </a:r>
          </a:p>
          <a:p>
            <a:pPr lvl="1" defTabSz="574675">
              <a:buClr>
                <a:srgbClr val="08034D"/>
              </a:buClr>
              <a:buSzPct val="60000"/>
              <a:buFont typeface="Courier New" pitchFamily="49" charset="0"/>
              <a:buChar char="o"/>
            </a:pPr>
            <a:r>
              <a:rPr lang="en-US" dirty="0" smtClean="0">
                <a:solidFill>
                  <a:srgbClr val="C00000"/>
                </a:solidFill>
              </a:rPr>
              <a:t>Must deliver meaningful results while meeting schedule and budget constraints!</a:t>
            </a:r>
          </a:p>
          <a:p>
            <a:pPr lvl="1" defTabSz="574675">
              <a:buClr>
                <a:srgbClr val="08034D"/>
              </a:buClr>
              <a:buSzPct val="60000"/>
              <a:buFont typeface="Courier New" pitchFamily="49" charset="0"/>
              <a:buChar char="o"/>
            </a:pPr>
            <a:r>
              <a:rPr lang="en-US" dirty="0" smtClean="0">
                <a:solidFill>
                  <a:srgbClr val="C00000"/>
                </a:solidFill>
              </a:rPr>
              <a:t>Obligation to push the state of the art</a:t>
            </a:r>
          </a:p>
          <a:p>
            <a:pPr lvl="2" defTabSz="574675">
              <a:buClr>
                <a:srgbClr val="08034D"/>
              </a:buClr>
              <a:buSzPct val="60000"/>
              <a:buFont typeface="Courier New" pitchFamily="49" charset="0"/>
              <a:buChar char="o"/>
            </a:pPr>
            <a:r>
              <a:rPr lang="en-US" dirty="0" smtClean="0">
                <a:solidFill>
                  <a:srgbClr val="C00000"/>
                </a:solidFill>
              </a:rPr>
              <a:t>Reliability can be relaxed (not a user facility)</a:t>
            </a:r>
          </a:p>
          <a:p>
            <a:pPr lvl="2" defTabSz="574675">
              <a:buClr>
                <a:srgbClr val="08034D"/>
              </a:buClr>
              <a:buSzPct val="60000"/>
              <a:buFont typeface="Courier New" pitchFamily="49" charset="0"/>
              <a:buChar char="o"/>
            </a:pPr>
            <a:r>
              <a:rPr lang="en-US" dirty="0" smtClean="0">
                <a:solidFill>
                  <a:srgbClr val="C00000"/>
                </a:solidFill>
              </a:rPr>
              <a:t>Great opportunity to investigate entire possible operating regime of the machine</a:t>
            </a:r>
          </a:p>
          <a:p>
            <a:pPr lvl="2" defTabSz="574675">
              <a:buClr>
                <a:srgbClr val="08034D"/>
              </a:buClr>
              <a:buSzPct val="60000"/>
              <a:buFont typeface="Courier New" pitchFamily="49" charset="0"/>
              <a:buChar char="o"/>
            </a:pPr>
            <a:r>
              <a:rPr lang="en-US" b="1" dirty="0" smtClean="0">
                <a:solidFill>
                  <a:srgbClr val="C00000"/>
                </a:solidFill>
              </a:rPr>
              <a:t>Perfect time to collaborate!</a:t>
            </a:r>
            <a:endParaRPr lang="en-US" b="1" dirty="0">
              <a:solidFill>
                <a:srgbClr val="C00000"/>
              </a:solidFill>
            </a:endParaRPr>
          </a:p>
          <a:p>
            <a:pPr lvl="1" defTabSz="574675">
              <a:buClr>
                <a:srgbClr val="08034D"/>
              </a:buClr>
              <a:buSzPct val="60000"/>
              <a:buFont typeface="Courier New" pitchFamily="49" charset="0"/>
              <a:buChar char="o"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573470" y="6347780"/>
            <a:ext cx="4631755" cy="365125"/>
          </a:xfrm>
        </p:spPr>
        <p:txBody>
          <a:bodyPr/>
          <a:lstStyle/>
          <a:p>
            <a:r>
              <a:rPr lang="en-US" smtClean="0"/>
              <a:t>Andrew Burrill            Future Light Sources Workshop March 5-9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43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2700"/>
            <a:ext cx="8229600" cy="9779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573470" y="6347780"/>
            <a:ext cx="4631755" cy="365125"/>
          </a:xfrm>
        </p:spPr>
        <p:txBody>
          <a:bodyPr/>
          <a:lstStyle/>
          <a:p>
            <a:r>
              <a:rPr lang="en-US" smtClean="0"/>
              <a:t>Andrew Burrill            Future Light Sources Workshop March 5-9 2012</a:t>
            </a:r>
            <a:endParaRPr 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2864505"/>
              </p:ext>
            </p:extLst>
          </p:nvPr>
        </p:nvGraphicFramePr>
        <p:xfrm>
          <a:off x="23812" y="228600"/>
          <a:ext cx="8991599" cy="6481131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335386"/>
                <a:gridCol w="623180"/>
                <a:gridCol w="972492"/>
                <a:gridCol w="837445"/>
                <a:gridCol w="921190"/>
                <a:gridCol w="829903"/>
                <a:gridCol w="890257"/>
                <a:gridCol w="712206"/>
                <a:gridCol w="979283"/>
                <a:gridCol w="890257"/>
              </a:tblGrid>
              <a:tr h="9648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Operational</a:t>
                      </a:r>
                      <a:r>
                        <a:rPr lang="en-US" sz="1400" baseline="0" dirty="0" smtClean="0"/>
                        <a:t> ERLs +1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Gun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Cathode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Laser </a:t>
                      </a:r>
                      <a:r>
                        <a:rPr lang="el-GR" sz="2000" dirty="0" smtClean="0"/>
                        <a:t>λ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1400" dirty="0" smtClean="0"/>
                        <a:t>(nm)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Avg</a:t>
                      </a:r>
                      <a:r>
                        <a:rPr lang="en-US" sz="1400" dirty="0" smtClean="0"/>
                        <a:t> Current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Charge per bunch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Bunch</a:t>
                      </a:r>
                      <a:r>
                        <a:rPr lang="en-US" sz="1400" baseline="0" dirty="0" smtClean="0"/>
                        <a:t> Length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Rep Rate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Norm </a:t>
                      </a:r>
                      <a:r>
                        <a:rPr lang="en-US" sz="1400" dirty="0" err="1" smtClean="0"/>
                        <a:t>Emitt</a:t>
                      </a:r>
                      <a:r>
                        <a:rPr lang="en-US" sz="1400" dirty="0" smtClean="0"/>
                        <a:t>. (mm*</a:t>
                      </a:r>
                      <a:r>
                        <a:rPr lang="en-US" sz="1400" dirty="0" err="1" smtClean="0"/>
                        <a:t>mrad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Energy at Gun Exit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1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JLab FEL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GaAs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523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 </a:t>
                      </a:r>
                      <a:r>
                        <a:rPr lang="en-US" sz="1400" dirty="0" err="1" smtClean="0"/>
                        <a:t>mA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135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pC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3.4 </a:t>
                      </a:r>
                      <a:r>
                        <a:rPr lang="en-US" sz="1400" dirty="0" err="1" smtClean="0"/>
                        <a:t>ps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75 MHz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350 keV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1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Daresbury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GaAs</a:t>
                      </a:r>
                      <a:endParaRPr lang="en-US" sz="1400" dirty="0" smtClean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532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 </a:t>
                      </a:r>
                      <a:r>
                        <a:rPr lang="en-US" sz="1400" dirty="0" err="1" smtClean="0"/>
                        <a:t>uA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80 </a:t>
                      </a:r>
                      <a:r>
                        <a:rPr lang="en-US" sz="1400" dirty="0" err="1" smtClean="0"/>
                        <a:t>pC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 </a:t>
                      </a:r>
                      <a:r>
                        <a:rPr lang="en-US" sz="1400" dirty="0" err="1" smtClean="0"/>
                        <a:t>ps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81.25 MHz</a:t>
                      </a:r>
                      <a:r>
                        <a:rPr lang="en-US" sz="1400" baseline="30000" dirty="0" smtClean="0"/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230 keV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1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BINP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Thermionic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N.A.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 </a:t>
                      </a:r>
                      <a:r>
                        <a:rPr lang="en-US" sz="1400" dirty="0" err="1" smtClean="0"/>
                        <a:t>mA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2.5 </a:t>
                      </a:r>
                      <a:r>
                        <a:rPr lang="en-US" sz="1400" dirty="0" err="1" smtClean="0"/>
                        <a:t>nC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1.1 ns/ 100 </a:t>
                      </a:r>
                      <a:r>
                        <a:rPr lang="en-US" sz="1400" dirty="0" err="1" smtClean="0"/>
                        <a:t>ps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22.5</a:t>
                      </a:r>
                      <a:r>
                        <a:rPr lang="en-US" sz="1400" baseline="0" dirty="0" smtClean="0"/>
                        <a:t> MHz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300 keV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0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HZDR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SRF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Cs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dirty="0" smtClean="0"/>
                        <a:t>Te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266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mA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77 pC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 ps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 MHz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 </a:t>
                      </a:r>
                      <a:r>
                        <a:rPr lang="en-US" sz="1400" dirty="0" smtClean="0"/>
                        <a:t>MeV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9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ERLs under Construction (hopefully)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473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BNL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SRF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CsK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dirty="0" smtClean="0"/>
                        <a:t>Sb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355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 mA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 nC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70 ps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 MHz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9.2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2.5 MeV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1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Cornell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GaAs</a:t>
                      </a:r>
                      <a:r>
                        <a:rPr lang="en-US" sz="1400" dirty="0" smtClean="0"/>
                        <a:t>/ CsK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dirty="0" smtClean="0"/>
                        <a:t>Sb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520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100 mA </a:t>
                      </a:r>
                      <a:r>
                        <a:rPr lang="en-US" sz="1400" baseline="0" dirty="0" smtClean="0"/>
                        <a:t>(52 </a:t>
                      </a:r>
                      <a:r>
                        <a:rPr lang="en-US" sz="1400" baseline="0" dirty="0" smtClean="0"/>
                        <a:t>mA)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77 </a:t>
                      </a:r>
                      <a:r>
                        <a:rPr lang="en-US" sz="1400" dirty="0" err="1" smtClean="0"/>
                        <a:t>pC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 </a:t>
                      </a:r>
                      <a:r>
                        <a:rPr lang="en-US" sz="1400" dirty="0" err="1" smtClean="0"/>
                        <a:t>ps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1300 MHz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0.8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500</a:t>
                      </a:r>
                      <a:r>
                        <a:rPr lang="en-US" sz="1400" baseline="0" dirty="0" smtClean="0"/>
                        <a:t> keV</a:t>
                      </a:r>
                      <a:endParaRPr lang="en-US" sz="1400" dirty="0" smtClean="0"/>
                    </a:p>
                    <a:p>
                      <a:pPr algn="ctr"/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1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HZB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SRF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CsK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dirty="0" smtClean="0"/>
                        <a:t>Sb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526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 </a:t>
                      </a:r>
                      <a:r>
                        <a:rPr lang="en-US" sz="1400" dirty="0" err="1" smtClean="0"/>
                        <a:t>mA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77 </a:t>
                      </a:r>
                      <a:r>
                        <a:rPr lang="en-US" sz="1400" dirty="0" err="1" smtClean="0"/>
                        <a:t>pC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 </a:t>
                      </a:r>
                      <a:r>
                        <a:rPr lang="en-US" sz="1400" dirty="0" err="1" smtClean="0"/>
                        <a:t>ps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1300</a:t>
                      </a:r>
                      <a:r>
                        <a:rPr lang="en-US" sz="1400" baseline="0" dirty="0" smtClean="0"/>
                        <a:t> MHz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&lt;1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1.5-2 </a:t>
                      </a:r>
                      <a:r>
                        <a:rPr lang="en-US" sz="1400" dirty="0" err="1" smtClean="0"/>
                        <a:t>MeV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1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PKU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</a:t>
                      </a:r>
                      <a:r>
                        <a:rPr lang="en-US" sz="1400" dirty="0" smtClean="0"/>
                        <a:t>/</a:t>
                      </a:r>
                    </a:p>
                    <a:p>
                      <a:pPr algn="ctr"/>
                      <a:r>
                        <a:rPr lang="en-US" sz="1400" dirty="0" smtClean="0"/>
                        <a:t>SRF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Cs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dirty="0" smtClean="0"/>
                        <a:t>Te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266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1-5 </a:t>
                      </a:r>
                      <a:r>
                        <a:rPr lang="en-US" sz="1400" dirty="0" err="1" smtClean="0"/>
                        <a:t>mA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 </a:t>
                      </a:r>
                      <a:r>
                        <a:rPr lang="en-US" sz="1400" dirty="0" err="1" smtClean="0"/>
                        <a:t>pC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 </a:t>
                      </a:r>
                      <a:r>
                        <a:rPr lang="en-US" sz="1400" dirty="0" err="1" smtClean="0"/>
                        <a:t>ps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81.25 MHz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3-5 </a:t>
                      </a:r>
                      <a:r>
                        <a:rPr lang="en-US" sz="1400" dirty="0" err="1" smtClean="0"/>
                        <a:t>MeV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1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JAEA/KEK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DC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GaAs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530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 mA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77 pC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 ps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1300</a:t>
                      </a:r>
                      <a:r>
                        <a:rPr lang="en-US" sz="1400" baseline="0" dirty="0" smtClean="0"/>
                        <a:t> MHz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550</a:t>
                      </a:r>
                      <a:r>
                        <a:rPr lang="en-US" sz="1400" baseline="0" dirty="0" smtClean="0"/>
                        <a:t> keV</a:t>
                      </a:r>
                      <a:endParaRPr lang="en-US" sz="1400" dirty="0" smtClean="0"/>
                    </a:p>
                    <a:p>
                      <a:pPr algn="ctr"/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4687215" y="3775255"/>
            <a:ext cx="806505" cy="3043729"/>
          </a:xfrm>
          <a:prstGeom prst="ellipse">
            <a:avLst/>
          </a:prstGeom>
          <a:noFill/>
          <a:ln cmpd="sng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69170" y="3775255"/>
            <a:ext cx="806505" cy="3043729"/>
          </a:xfrm>
          <a:prstGeom prst="ellipse">
            <a:avLst/>
          </a:prstGeom>
          <a:noFill/>
          <a:ln cmpd="sng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3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2700"/>
            <a:ext cx="8229600" cy="977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Injector / Cathode 0pportunities to address for FLS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364828"/>
              </p:ext>
            </p:extLst>
          </p:nvPr>
        </p:nvGraphicFramePr>
        <p:xfrm>
          <a:off x="121919" y="1219200"/>
          <a:ext cx="8869680" cy="5229044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3942080"/>
                <a:gridCol w="909710"/>
                <a:gridCol w="1061329"/>
                <a:gridCol w="1819422"/>
                <a:gridCol w="1137139"/>
              </a:tblGrid>
              <a:tr h="3180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Opportunity</a:t>
                      </a:r>
                      <a:endParaRPr lang="en-US" sz="1800" dirty="0"/>
                    </a:p>
                  </a:txBody>
                  <a:tcPr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DC Gun</a:t>
                      </a:r>
                      <a:endParaRPr lang="en-US" sz="1800" dirty="0"/>
                    </a:p>
                  </a:txBody>
                  <a:tcPr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SRF</a:t>
                      </a:r>
                      <a:r>
                        <a:rPr lang="en-US" sz="1800" baseline="0" dirty="0" smtClean="0"/>
                        <a:t> Gun</a:t>
                      </a:r>
                      <a:endParaRPr lang="en-US" sz="1800" dirty="0" smtClean="0"/>
                    </a:p>
                  </a:txBody>
                  <a:tcPr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Hybrid (DC/SRF)</a:t>
                      </a:r>
                      <a:endParaRPr lang="en-US" sz="1800" dirty="0"/>
                    </a:p>
                  </a:txBody>
                  <a:tcPr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NCRF Gun</a:t>
                      </a:r>
                      <a:endParaRPr lang="en-US" sz="1800" dirty="0"/>
                    </a:p>
                  </a:txBody>
                  <a:tcPr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574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HV Insulator Development</a:t>
                      </a:r>
                      <a:endParaRPr lang="en-US" sz="1800" b="0" dirty="0"/>
                    </a:p>
                  </a:txBody>
                  <a:tcPr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X </a:t>
                      </a:r>
                      <a:endParaRPr lang="en-US" sz="3200" dirty="0"/>
                    </a:p>
                  </a:txBody>
                  <a:tcPr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X</a:t>
                      </a:r>
                      <a:endParaRPr lang="en-US" sz="3200" dirty="0" smtClean="0"/>
                    </a:p>
                  </a:txBody>
                  <a:tcPr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Vacuum</a:t>
                      </a:r>
                      <a:r>
                        <a:rPr lang="en-US" sz="1800" b="0" baseline="0" dirty="0" smtClean="0"/>
                        <a:t> condition for high QE cathodes (10</a:t>
                      </a:r>
                      <a:r>
                        <a:rPr lang="en-US" sz="1800" b="0" baseline="30000" dirty="0" smtClean="0"/>
                        <a:t>-11</a:t>
                      </a:r>
                      <a:r>
                        <a:rPr lang="en-US" sz="1800" b="0" baseline="0" dirty="0" smtClean="0"/>
                        <a:t> Torr or better)</a:t>
                      </a:r>
                      <a:endParaRPr lang="en-US" sz="1800" b="0" dirty="0"/>
                    </a:p>
                  </a:txBody>
                  <a:tcPr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X</a:t>
                      </a:r>
                      <a:endParaRPr lang="en-US" sz="3200" dirty="0"/>
                    </a:p>
                  </a:txBody>
                  <a:tcPr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?</a:t>
                      </a:r>
                      <a:endParaRPr lang="en-US" sz="3200" dirty="0"/>
                    </a:p>
                  </a:txBody>
                  <a:tcPr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?</a:t>
                      </a:r>
                      <a:endParaRPr lang="en-US" sz="3200" dirty="0"/>
                    </a:p>
                  </a:txBody>
                  <a:tcPr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X</a:t>
                      </a:r>
                      <a:endParaRPr lang="en-US" sz="3200" dirty="0"/>
                    </a:p>
                  </a:txBody>
                  <a:tcPr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59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Ion back bombardment</a:t>
                      </a:r>
                      <a:r>
                        <a:rPr lang="en-US" sz="1800" b="0" baseline="0" dirty="0" smtClean="0"/>
                        <a:t> mitigation</a:t>
                      </a:r>
                      <a:endParaRPr lang="en-US" sz="1800" b="0" dirty="0"/>
                    </a:p>
                  </a:txBody>
                  <a:tcPr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X</a:t>
                      </a:r>
                      <a:endParaRPr lang="en-US" sz="3200" dirty="0"/>
                    </a:p>
                  </a:txBody>
                  <a:tcPr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?</a:t>
                      </a:r>
                      <a:endParaRPr lang="en-US" sz="3200" dirty="0"/>
                    </a:p>
                  </a:txBody>
                  <a:tcPr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X</a:t>
                      </a:r>
                      <a:endParaRPr lang="en-US" sz="3200" dirty="0"/>
                    </a:p>
                  </a:txBody>
                  <a:tcPr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X</a:t>
                      </a:r>
                      <a:endParaRPr lang="en-US" sz="3200" dirty="0"/>
                    </a:p>
                  </a:txBody>
                  <a:tcPr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Cavity recovery procedure following</a:t>
                      </a:r>
                      <a:r>
                        <a:rPr lang="en-US" sz="1800" b="0" baseline="0" dirty="0" smtClean="0"/>
                        <a:t> a “catastrophic event”</a:t>
                      </a:r>
                      <a:endParaRPr lang="en-US" sz="1800" b="0" dirty="0"/>
                    </a:p>
                  </a:txBody>
                  <a:tcPr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X</a:t>
                      </a:r>
                      <a:endParaRPr lang="en-US" sz="3200" dirty="0"/>
                    </a:p>
                  </a:txBody>
                  <a:tcPr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X</a:t>
                      </a:r>
                      <a:endParaRPr lang="en-US" sz="3200" dirty="0"/>
                    </a:p>
                  </a:txBody>
                  <a:tcPr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X</a:t>
                      </a:r>
                      <a:endParaRPr lang="en-US" sz="3200" dirty="0"/>
                    </a:p>
                  </a:txBody>
                  <a:tcPr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X</a:t>
                      </a:r>
                      <a:endParaRPr lang="en-US" sz="3200" dirty="0"/>
                    </a:p>
                  </a:txBody>
                  <a:tcPr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Zero reduction in </a:t>
                      </a:r>
                      <a:r>
                        <a:rPr lang="en-US" sz="1800" b="0" dirty="0" smtClean="0"/>
                        <a:t>cavity/cathode </a:t>
                      </a:r>
                      <a:r>
                        <a:rPr lang="en-US" sz="1800" b="0" dirty="0" smtClean="0"/>
                        <a:t>performance when cathode is installed</a:t>
                      </a:r>
                      <a:endParaRPr lang="en-US" sz="1800" b="0" dirty="0"/>
                    </a:p>
                  </a:txBody>
                  <a:tcPr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X</a:t>
                      </a:r>
                      <a:endParaRPr lang="en-US" sz="3200" dirty="0"/>
                    </a:p>
                  </a:txBody>
                  <a:tcPr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X</a:t>
                      </a:r>
                      <a:endParaRPr lang="en-US" sz="3200" dirty="0"/>
                    </a:p>
                  </a:txBody>
                  <a:tcPr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?</a:t>
                      </a:r>
                      <a:endParaRPr lang="en-US" sz="3200" dirty="0"/>
                    </a:p>
                  </a:txBody>
                  <a:tcPr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?</a:t>
                      </a:r>
                      <a:endParaRPr lang="en-US" sz="3200" dirty="0"/>
                    </a:p>
                  </a:txBody>
                  <a:tcPr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59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Cathode longevity study at &gt;50</a:t>
                      </a:r>
                      <a:r>
                        <a:rPr lang="en-US" sz="1800" b="0" baseline="0" dirty="0" smtClean="0"/>
                        <a:t> mA for &gt;168 hours</a:t>
                      </a:r>
                      <a:endParaRPr lang="en-US" sz="1800" b="0" dirty="0"/>
                    </a:p>
                  </a:txBody>
                  <a:tcPr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X</a:t>
                      </a:r>
                      <a:endParaRPr lang="en-US" sz="3200" dirty="0"/>
                    </a:p>
                  </a:txBody>
                  <a:tcPr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X</a:t>
                      </a:r>
                      <a:endParaRPr lang="en-US" sz="3200" dirty="0"/>
                    </a:p>
                  </a:txBody>
                  <a:tcPr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X</a:t>
                      </a:r>
                      <a:endParaRPr lang="en-US" sz="3200" dirty="0"/>
                    </a:p>
                  </a:txBody>
                  <a:tcPr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X</a:t>
                      </a:r>
                      <a:endParaRPr lang="en-US" sz="3200" dirty="0"/>
                    </a:p>
                  </a:txBody>
                  <a:tcPr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1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Demonstration of 100</a:t>
                      </a:r>
                      <a:r>
                        <a:rPr lang="en-US" sz="1800" b="0" baseline="0" dirty="0" smtClean="0"/>
                        <a:t> mA sustained operation providing high brightness beam</a:t>
                      </a:r>
                      <a:endParaRPr lang="en-US" sz="1800" b="0" dirty="0" smtClean="0"/>
                    </a:p>
                  </a:txBody>
                  <a:tcPr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X</a:t>
                      </a:r>
                      <a:endParaRPr lang="en-US" sz="3200" dirty="0"/>
                    </a:p>
                  </a:txBody>
                  <a:tcPr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X</a:t>
                      </a:r>
                      <a:endParaRPr lang="en-US" sz="3200" dirty="0"/>
                    </a:p>
                  </a:txBody>
                  <a:tcPr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X</a:t>
                      </a:r>
                      <a:endParaRPr lang="en-US" sz="3200" dirty="0"/>
                    </a:p>
                  </a:txBody>
                  <a:tcPr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X</a:t>
                      </a:r>
                      <a:endParaRPr lang="en-US" sz="3200" dirty="0"/>
                    </a:p>
                  </a:txBody>
                  <a:tcPr marT="18288" marB="1828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573470" y="6347780"/>
            <a:ext cx="4631755" cy="365125"/>
          </a:xfrm>
        </p:spPr>
        <p:txBody>
          <a:bodyPr/>
          <a:lstStyle/>
          <a:p>
            <a:r>
              <a:rPr lang="en-US" smtClean="0"/>
              <a:t>Andrew Burrill            Future Light Sources Workshop March 5-9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34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Stability &amp; Reproducibility</a:t>
            </a:r>
          </a:p>
          <a:p>
            <a:r>
              <a:rPr lang="en-US" dirty="0" smtClean="0"/>
              <a:t>Power handling capabilities of components</a:t>
            </a:r>
          </a:p>
          <a:p>
            <a:pPr lvl="1"/>
            <a:r>
              <a:rPr lang="en-US" dirty="0" smtClean="0"/>
              <a:t>100 mA machines will be punishing</a:t>
            </a:r>
          </a:p>
          <a:p>
            <a:r>
              <a:rPr lang="en-US" dirty="0" smtClean="0"/>
              <a:t>Flexibility</a:t>
            </a:r>
          </a:p>
          <a:p>
            <a:pPr lvl="1"/>
            <a:r>
              <a:rPr lang="en-US" dirty="0" smtClean="0"/>
              <a:t>Variable repetition rate ( single shot – CW)</a:t>
            </a:r>
          </a:p>
          <a:p>
            <a:pPr lvl="1"/>
            <a:r>
              <a:rPr lang="en-US" dirty="0" smtClean="0"/>
              <a:t>Variable pulse structure</a:t>
            </a:r>
          </a:p>
          <a:p>
            <a:pPr lvl="1"/>
            <a:r>
              <a:rPr lang="en-US" dirty="0" smtClean="0"/>
              <a:t>Pulse shaping – spatial, temporal</a:t>
            </a:r>
          </a:p>
          <a:p>
            <a:r>
              <a:rPr lang="en-US" dirty="0" smtClean="0"/>
              <a:t>Beam quality preservation for laser room to gun</a:t>
            </a:r>
          </a:p>
          <a:p>
            <a:pPr lvl="1"/>
            <a:r>
              <a:rPr lang="en-US" dirty="0" smtClean="0"/>
              <a:t>Optical transport is critical</a:t>
            </a:r>
          </a:p>
          <a:p>
            <a:pPr lvl="1"/>
            <a:r>
              <a:rPr lang="en-US" dirty="0" smtClean="0"/>
              <a:t>Final mirror, especially if located in vacuum, is critical</a:t>
            </a:r>
          </a:p>
          <a:p>
            <a:r>
              <a:rPr lang="en-US" dirty="0" smtClean="0"/>
              <a:t>Reflected light from the cathode must be addressed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Opportunities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573470" y="6347780"/>
            <a:ext cx="4631755" cy="365125"/>
          </a:xfrm>
        </p:spPr>
        <p:txBody>
          <a:bodyPr/>
          <a:lstStyle/>
          <a:p>
            <a:r>
              <a:rPr lang="en-US" smtClean="0"/>
              <a:t>Andrew Burrill            Future Light Sources Workshop March 5-9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89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Deliver high brightness beams to users</a:t>
            </a:r>
          </a:p>
          <a:p>
            <a:r>
              <a:rPr lang="en-US" dirty="0" smtClean="0"/>
              <a:t>Capable of c.w. operation</a:t>
            </a:r>
          </a:p>
          <a:p>
            <a:r>
              <a:rPr lang="en-US" dirty="0" smtClean="0"/>
              <a:t>DC </a:t>
            </a:r>
            <a:r>
              <a:rPr lang="en-US" dirty="0"/>
              <a:t>gun or RF gun 700 MHz – 1.5 GHz</a:t>
            </a:r>
          </a:p>
          <a:p>
            <a:r>
              <a:rPr lang="en-US" dirty="0" smtClean="0"/>
              <a:t>Highly </a:t>
            </a:r>
            <a:r>
              <a:rPr lang="en-US" dirty="0"/>
              <a:t>flexible </a:t>
            </a:r>
            <a:r>
              <a:rPr lang="en-US" dirty="0" smtClean="0"/>
              <a:t>(single shot – c.w.)</a:t>
            </a:r>
            <a:endParaRPr lang="en-US" dirty="0"/>
          </a:p>
          <a:p>
            <a:r>
              <a:rPr lang="en-US" dirty="0" smtClean="0"/>
              <a:t>10-100 mA	</a:t>
            </a:r>
          </a:p>
          <a:p>
            <a:r>
              <a:rPr lang="en-US" dirty="0" smtClean="0"/>
              <a:t>77 pc – &gt;1 nC charge/bunch</a:t>
            </a:r>
          </a:p>
          <a:p>
            <a:r>
              <a:rPr lang="en-US" dirty="0" smtClean="0"/>
              <a:t>100 fs – 20 </a:t>
            </a:r>
            <a:r>
              <a:rPr lang="en-US" dirty="0" smtClean="0"/>
              <a:t>ps pulse length</a:t>
            </a:r>
            <a:endParaRPr lang="en-US" dirty="0" smtClean="0"/>
          </a:p>
          <a:p>
            <a:r>
              <a:rPr lang="en-US" sz="3600" dirty="0" smtClean="0">
                <a:solidFill>
                  <a:srgbClr val="C00000"/>
                </a:solidFill>
              </a:rPr>
              <a:t>It must work all the time!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what are the requirements for an ERL electron source?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573470" y="6347780"/>
            <a:ext cx="4631755" cy="365125"/>
          </a:xfrm>
        </p:spPr>
        <p:txBody>
          <a:bodyPr/>
          <a:lstStyle/>
          <a:p>
            <a:r>
              <a:rPr lang="en-US" smtClean="0"/>
              <a:t>Andrew Burrill            Future Light Sources Workshop March 5-9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00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2678</TotalTime>
  <Words>918</Words>
  <Application>Microsoft Office PowerPoint</Application>
  <PresentationFormat>On-screen Show (4:3)</PresentationFormat>
  <Paragraphs>226</Paragraphs>
  <Slides>11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Equation</vt:lpstr>
      <vt:lpstr>Electron Sources for ERLs – Requirements and First Ideas</vt:lpstr>
      <vt:lpstr>PowerPoint Presentation</vt:lpstr>
      <vt:lpstr>What do ERL class accelerators need from electron sources?</vt:lpstr>
      <vt:lpstr>What is the purpose of the ERL?</vt:lpstr>
      <vt:lpstr>What is the purpose of the ERL?</vt:lpstr>
      <vt:lpstr>PowerPoint Presentation</vt:lpstr>
      <vt:lpstr>Injector / Cathode 0pportunities to address for FLS</vt:lpstr>
      <vt:lpstr>Laser Opportunities</vt:lpstr>
      <vt:lpstr>So what are the requirements for an ERL electron source?</vt:lpstr>
      <vt:lpstr>What Needs to be clarified</vt:lpstr>
      <vt:lpstr>Final Thoughts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Burrill</dc:creator>
  <cp:lastModifiedBy>Andrew Burrill</cp:lastModifiedBy>
  <cp:revision>41</cp:revision>
  <dcterms:created xsi:type="dcterms:W3CDTF">2012-03-03T13:48:04Z</dcterms:created>
  <dcterms:modified xsi:type="dcterms:W3CDTF">2012-03-07T12:17:26Z</dcterms:modified>
</cp:coreProperties>
</file>